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59" r:id="rId4"/>
    <p:sldId id="260" r:id="rId5"/>
    <p:sldId id="257" r:id="rId6"/>
    <p:sldId id="258" r:id="rId7"/>
  </p:sldIdLst>
  <p:sldSz cx="6858000" cy="9144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488" y="-84"/>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GB"/>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AD569A67-79D8-4622-8505-8F55B03987E5}" type="datetimeFigureOut">
              <a:rPr lang="en-GB" smtClean="0"/>
              <a:pPr/>
              <a:t>12/11/2012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43242FA-6A8F-403C-BDA0-7DE98B7C80B6}"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D569A67-79D8-4622-8505-8F55B03987E5}" type="datetimeFigureOut">
              <a:rPr lang="en-GB" smtClean="0"/>
              <a:pPr/>
              <a:t>12/11/2012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43242FA-6A8F-403C-BDA0-7DE98B7C80B6}"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D569A67-79D8-4622-8505-8F55B03987E5}" type="datetimeFigureOut">
              <a:rPr lang="en-GB" smtClean="0"/>
              <a:pPr/>
              <a:t>12/11/2012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43242FA-6A8F-403C-BDA0-7DE98B7C80B6}"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D569A67-79D8-4622-8505-8F55B03987E5}" type="datetimeFigureOut">
              <a:rPr lang="en-GB" smtClean="0"/>
              <a:pPr/>
              <a:t>12/11/2012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43242FA-6A8F-403C-BDA0-7DE98B7C80B6}"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D569A67-79D8-4622-8505-8F55B03987E5}" type="datetimeFigureOut">
              <a:rPr lang="en-GB" smtClean="0"/>
              <a:pPr/>
              <a:t>12/11/2012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43242FA-6A8F-403C-BDA0-7DE98B7C80B6}"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AD569A67-79D8-4622-8505-8F55B03987E5}" type="datetimeFigureOut">
              <a:rPr lang="en-GB" smtClean="0"/>
              <a:pPr/>
              <a:t>12/11/2012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43242FA-6A8F-403C-BDA0-7DE98B7C80B6}"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AD569A67-79D8-4622-8505-8F55B03987E5}" type="datetimeFigureOut">
              <a:rPr lang="en-GB" smtClean="0"/>
              <a:pPr/>
              <a:t>12/11/2012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43242FA-6A8F-403C-BDA0-7DE98B7C80B6}"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AD569A67-79D8-4622-8505-8F55B03987E5}" type="datetimeFigureOut">
              <a:rPr lang="en-GB" smtClean="0"/>
              <a:pPr/>
              <a:t>12/11/2012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43242FA-6A8F-403C-BDA0-7DE98B7C80B6}"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569A67-79D8-4622-8505-8F55B03987E5}" type="datetimeFigureOut">
              <a:rPr lang="en-GB" smtClean="0"/>
              <a:pPr/>
              <a:t>12/11/2012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43242FA-6A8F-403C-BDA0-7DE98B7C80B6}"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569A67-79D8-4622-8505-8F55B03987E5}" type="datetimeFigureOut">
              <a:rPr lang="en-GB" smtClean="0"/>
              <a:pPr/>
              <a:t>12/11/2012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43242FA-6A8F-403C-BDA0-7DE98B7C80B6}"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569A67-79D8-4622-8505-8F55B03987E5}" type="datetimeFigureOut">
              <a:rPr lang="en-GB" smtClean="0"/>
              <a:pPr/>
              <a:t>12/11/2012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43242FA-6A8F-403C-BDA0-7DE98B7C80B6}"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AD569A67-79D8-4622-8505-8F55B03987E5}" type="datetimeFigureOut">
              <a:rPr lang="en-GB" smtClean="0"/>
              <a:pPr/>
              <a:t>12/11/2012</a:t>
            </a:fld>
            <a:endParaRPr lang="en-GB"/>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643242FA-6A8F-403C-BDA0-7DE98B7C80B6}"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4141113"/>
            <a:ext cx="6858000" cy="430887"/>
          </a:xfrm>
          <a:prstGeom prst="rect">
            <a:avLst/>
          </a:prstGeom>
          <a:noFill/>
          <a:ln>
            <a:noFill/>
          </a:ln>
        </p:spPr>
        <p:txBody>
          <a:bodyPr wrap="square" rtlCol="0">
            <a:spAutoFit/>
          </a:bodyPr>
          <a:lstStyle/>
          <a:p>
            <a:r>
              <a:rPr lang="en-GB" sz="1100" dirty="0" smtClean="0"/>
              <a:t>What are the differences between these two sources?	Why might these two sources have differences?</a:t>
            </a:r>
          </a:p>
          <a:p>
            <a:pPr algn="r"/>
            <a:endParaRPr lang="en-GB" sz="1100" dirty="0"/>
          </a:p>
        </p:txBody>
      </p:sp>
      <p:sp>
        <p:nvSpPr>
          <p:cNvPr id="9" name="TextBox 8"/>
          <p:cNvSpPr txBox="1"/>
          <p:nvPr/>
        </p:nvSpPr>
        <p:spPr>
          <a:xfrm>
            <a:off x="0" y="5066178"/>
            <a:ext cx="6858000" cy="4154984"/>
          </a:xfrm>
          <a:prstGeom prst="rect">
            <a:avLst/>
          </a:prstGeom>
          <a:noFill/>
          <a:ln>
            <a:solidFill>
              <a:schemeClr val="tx1"/>
            </a:solidFill>
          </a:ln>
        </p:spPr>
        <p:txBody>
          <a:bodyPr wrap="square" rtlCol="0">
            <a:spAutoFit/>
          </a:bodyPr>
          <a:lstStyle/>
          <a:p>
            <a:r>
              <a:rPr lang="en-GB" sz="1050" dirty="0" smtClean="0"/>
              <a:t>EVALUATION – HOW RELIABLE OR USEFUL IS THIS SOURCE?</a:t>
            </a:r>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0" name="TextBox 9"/>
          <p:cNvSpPr txBox="1"/>
          <p:nvPr/>
        </p:nvSpPr>
        <p:spPr>
          <a:xfrm>
            <a:off x="404664" y="5618435"/>
            <a:ext cx="5976664" cy="3023905"/>
          </a:xfrm>
          <a:prstGeom prst="rect">
            <a:avLst/>
          </a:prstGeom>
          <a:noFill/>
          <a:ln>
            <a:solidFill>
              <a:schemeClr val="tx1"/>
            </a:solidFill>
          </a:ln>
        </p:spPr>
        <p:txBody>
          <a:bodyPr wrap="square" rtlCol="0">
            <a:spAutoFit/>
          </a:bodyPr>
          <a:lstStyle/>
          <a:p>
            <a:r>
              <a:rPr lang="en-GB" sz="1050" dirty="0" smtClean="0"/>
              <a:t>HOW DOES THIS SOURCE LINK BACK TO THE QUESTION?</a:t>
            </a:r>
            <a:endParaRPr lang="en-GB" sz="1400" dirty="0" smtClean="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1" name="TextBox 10"/>
          <p:cNvSpPr txBox="1"/>
          <p:nvPr/>
        </p:nvSpPr>
        <p:spPr>
          <a:xfrm>
            <a:off x="980728" y="6084168"/>
            <a:ext cx="4752528" cy="2192908"/>
          </a:xfrm>
          <a:prstGeom prst="rect">
            <a:avLst/>
          </a:prstGeom>
          <a:noFill/>
          <a:ln>
            <a:solidFill>
              <a:schemeClr val="tx1"/>
            </a:solidFill>
          </a:ln>
        </p:spPr>
        <p:txBody>
          <a:bodyPr wrap="square" rtlCol="0">
            <a:spAutoFit/>
          </a:bodyPr>
          <a:lstStyle/>
          <a:p>
            <a:r>
              <a:rPr lang="en-GB" sz="1050" dirty="0" smtClean="0"/>
              <a:t>WHAT DOES THE SOURCE TELL US ABOUT THE EVENT?</a:t>
            </a:r>
          </a:p>
          <a:p>
            <a:endParaRPr lang="en-GB" dirty="0" smtClean="0"/>
          </a:p>
          <a:p>
            <a:endParaRPr lang="en-GB" dirty="0" smtClean="0"/>
          </a:p>
          <a:p>
            <a:endParaRPr lang="en-GB" dirty="0"/>
          </a:p>
          <a:p>
            <a:endParaRPr lang="en-GB" dirty="0" smtClean="0"/>
          </a:p>
          <a:p>
            <a:endParaRPr lang="en-GB" dirty="0"/>
          </a:p>
          <a:p>
            <a:endParaRPr lang="en-GB" dirty="0" smtClean="0"/>
          </a:p>
          <a:p>
            <a:endParaRPr lang="en-GB" dirty="0"/>
          </a:p>
        </p:txBody>
      </p:sp>
      <p:cxnSp>
        <p:nvCxnSpPr>
          <p:cNvPr id="13" name="Straight Connector 12"/>
          <p:cNvCxnSpPr>
            <a:endCxn id="9" idx="0"/>
          </p:cNvCxnSpPr>
          <p:nvPr/>
        </p:nvCxnSpPr>
        <p:spPr>
          <a:xfrm rot="5400000">
            <a:off x="2965887" y="4603065"/>
            <a:ext cx="926226"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7384" y="-15032"/>
            <a:ext cx="6858000" cy="4154984"/>
          </a:xfrm>
          <a:prstGeom prst="rect">
            <a:avLst/>
          </a:prstGeom>
          <a:noFill/>
          <a:ln>
            <a:solidFill>
              <a:schemeClr val="tx1"/>
            </a:solidFill>
          </a:ln>
        </p:spPr>
        <p:txBody>
          <a:bodyPr wrap="square" rtlCol="0">
            <a:spAutoFit/>
          </a:bodyPr>
          <a:lstStyle/>
          <a:p>
            <a:r>
              <a:rPr lang="en-GB" sz="1050" dirty="0" smtClean="0"/>
              <a:t>EVALUATION – HOW RELIABLE OR USEFUL IS THIS SOURCE?</a:t>
            </a:r>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5" name="TextBox 14"/>
          <p:cNvSpPr txBox="1"/>
          <p:nvPr/>
        </p:nvSpPr>
        <p:spPr>
          <a:xfrm>
            <a:off x="377280" y="537225"/>
            <a:ext cx="5976664" cy="3023905"/>
          </a:xfrm>
          <a:prstGeom prst="rect">
            <a:avLst/>
          </a:prstGeom>
          <a:noFill/>
          <a:ln>
            <a:solidFill>
              <a:schemeClr val="tx1"/>
            </a:solidFill>
          </a:ln>
        </p:spPr>
        <p:txBody>
          <a:bodyPr wrap="square" rtlCol="0">
            <a:spAutoFit/>
          </a:bodyPr>
          <a:lstStyle/>
          <a:p>
            <a:r>
              <a:rPr lang="en-GB" sz="1050" dirty="0" smtClean="0"/>
              <a:t>HOW DOES THIS SOURCE LINK BACK TO THE QUESTION?</a:t>
            </a:r>
            <a:endParaRPr lang="en-GB" sz="1400" dirty="0" smtClean="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6" name="TextBox 15"/>
          <p:cNvSpPr txBox="1"/>
          <p:nvPr/>
        </p:nvSpPr>
        <p:spPr>
          <a:xfrm>
            <a:off x="953344" y="1002958"/>
            <a:ext cx="4752528" cy="1915909"/>
          </a:xfrm>
          <a:prstGeom prst="rect">
            <a:avLst/>
          </a:prstGeom>
          <a:noFill/>
          <a:ln>
            <a:solidFill>
              <a:schemeClr val="tx1"/>
            </a:solidFill>
          </a:ln>
        </p:spPr>
        <p:txBody>
          <a:bodyPr wrap="square" rtlCol="0">
            <a:spAutoFit/>
          </a:bodyPr>
          <a:lstStyle/>
          <a:p>
            <a:r>
              <a:rPr lang="en-GB" sz="1050" dirty="0" smtClean="0"/>
              <a:t>WHAT DOES THE SOURCE TELL US ABOUT THE EVENT?</a:t>
            </a:r>
            <a:endParaRPr lang="en-GB" dirty="0" smtClean="0"/>
          </a:p>
          <a:p>
            <a:endParaRPr lang="en-GB" dirty="0" smtClean="0"/>
          </a:p>
          <a:p>
            <a:endParaRPr lang="en-GB" dirty="0"/>
          </a:p>
          <a:p>
            <a:endParaRPr lang="en-GB" dirty="0" smtClean="0"/>
          </a:p>
          <a:p>
            <a:endParaRPr lang="en-GB" dirty="0"/>
          </a:p>
          <a:p>
            <a:endParaRPr lang="en-GB" dirty="0" smtClean="0"/>
          </a:p>
          <a:p>
            <a:endParaRPr lang="en-GB" dirty="0"/>
          </a:p>
        </p:txBody>
      </p:sp>
      <p:sp>
        <p:nvSpPr>
          <p:cNvPr id="12" name="TextBox 11"/>
          <p:cNvSpPr txBox="1"/>
          <p:nvPr/>
        </p:nvSpPr>
        <p:spPr>
          <a:xfrm>
            <a:off x="1556792" y="1475656"/>
            <a:ext cx="3744416" cy="938719"/>
          </a:xfrm>
          <a:prstGeom prst="rect">
            <a:avLst/>
          </a:prstGeom>
          <a:noFill/>
        </p:spPr>
        <p:txBody>
          <a:bodyPr wrap="square" rtlCol="0">
            <a:spAutoFit/>
          </a:bodyPr>
          <a:lstStyle/>
          <a:p>
            <a:r>
              <a:rPr lang="en-GB" sz="1100" b="1" dirty="0" smtClean="0"/>
              <a:t>Terence Cannon, </a:t>
            </a:r>
            <a:r>
              <a:rPr lang="en-GB" sz="1100" b="1" i="1" dirty="0" smtClean="0"/>
              <a:t>Revolutionary Cuba</a:t>
            </a:r>
            <a:r>
              <a:rPr lang="en-GB" sz="1100" b="1" dirty="0" smtClean="0"/>
              <a:t> (1981) </a:t>
            </a:r>
            <a:endParaRPr lang="en-GB" sz="1100" dirty="0" smtClean="0"/>
          </a:p>
          <a:p>
            <a:r>
              <a:rPr lang="en-GB" sz="1100" dirty="0" smtClean="0"/>
              <a:t>Convinced that Cuba faced an imminent attack by an overwhelmingly superior force, the revolutionary government sent </a:t>
            </a:r>
            <a:r>
              <a:rPr lang="en-GB" sz="1100" dirty="0" err="1" smtClean="0"/>
              <a:t>Che</a:t>
            </a:r>
            <a:r>
              <a:rPr lang="en-GB" sz="1100" dirty="0" smtClean="0"/>
              <a:t> Guevara to Moscow to request nuclear missiles with which to defend their country The Soviet Union agreed.</a:t>
            </a:r>
          </a:p>
        </p:txBody>
      </p:sp>
      <p:sp>
        <p:nvSpPr>
          <p:cNvPr id="17" name="TextBox 16"/>
          <p:cNvSpPr txBox="1"/>
          <p:nvPr/>
        </p:nvSpPr>
        <p:spPr>
          <a:xfrm>
            <a:off x="1340768" y="6372200"/>
            <a:ext cx="4176464" cy="1631216"/>
          </a:xfrm>
          <a:prstGeom prst="rect">
            <a:avLst/>
          </a:prstGeom>
          <a:noFill/>
        </p:spPr>
        <p:txBody>
          <a:bodyPr wrap="square" rtlCol="0">
            <a:spAutoFit/>
          </a:bodyPr>
          <a:lstStyle/>
          <a:p>
            <a:r>
              <a:rPr lang="en-GB" sz="1000" b="1" dirty="0" smtClean="0"/>
              <a:t>David </a:t>
            </a:r>
            <a:r>
              <a:rPr lang="en-GB" sz="1000" b="1" dirty="0" err="1" smtClean="0"/>
              <a:t>Detzer</a:t>
            </a:r>
            <a:r>
              <a:rPr lang="en-GB" sz="1000" b="1" dirty="0" smtClean="0"/>
              <a:t> is an American historian. His book </a:t>
            </a:r>
            <a:r>
              <a:rPr lang="en-GB" sz="1000" b="1" i="1" dirty="0" smtClean="0"/>
              <a:t>The Brink: The Cuban Missile Crisis</a:t>
            </a:r>
            <a:r>
              <a:rPr lang="en-GB" sz="1000" b="1" dirty="0" smtClean="0"/>
              <a:t>, was published in 1980. </a:t>
            </a:r>
          </a:p>
          <a:p>
            <a:r>
              <a:rPr lang="en-GB" sz="1000" dirty="0" smtClean="0"/>
              <a:t>One wonders, given Russian reluctance to move nuclear weapons from Soviet soil, if in fact they merely sent rockets and non-nuclear warheads. If the Kremlin's purpose was essentially political (for example, Berlin), all they needed to do was to give the appearance of nuclear capability. Moreover, sending atomic warheads to Cuba offered certain disadvantages. Something might go wrong - such as a ship sinking or a misfire, or even the Cuban government grabbing them. It seems at least possible that the Russians were bluffing.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4141113"/>
            <a:ext cx="6858000" cy="430887"/>
          </a:xfrm>
          <a:prstGeom prst="rect">
            <a:avLst/>
          </a:prstGeom>
          <a:noFill/>
          <a:ln>
            <a:noFill/>
          </a:ln>
        </p:spPr>
        <p:txBody>
          <a:bodyPr wrap="square" rtlCol="0">
            <a:spAutoFit/>
          </a:bodyPr>
          <a:lstStyle/>
          <a:p>
            <a:r>
              <a:rPr lang="en-GB" sz="1100" dirty="0" smtClean="0"/>
              <a:t>What are the differences between these two sources?	Why might these two sources have differences?</a:t>
            </a:r>
          </a:p>
          <a:p>
            <a:pPr algn="r"/>
            <a:endParaRPr lang="en-GB" sz="1100" dirty="0"/>
          </a:p>
        </p:txBody>
      </p:sp>
      <p:sp>
        <p:nvSpPr>
          <p:cNvPr id="9" name="TextBox 8"/>
          <p:cNvSpPr txBox="1"/>
          <p:nvPr/>
        </p:nvSpPr>
        <p:spPr>
          <a:xfrm>
            <a:off x="0" y="5066178"/>
            <a:ext cx="6858000" cy="4154984"/>
          </a:xfrm>
          <a:prstGeom prst="rect">
            <a:avLst/>
          </a:prstGeom>
          <a:noFill/>
          <a:ln>
            <a:solidFill>
              <a:schemeClr val="tx1"/>
            </a:solidFill>
          </a:ln>
        </p:spPr>
        <p:txBody>
          <a:bodyPr wrap="square" rtlCol="0">
            <a:spAutoFit/>
          </a:bodyPr>
          <a:lstStyle/>
          <a:p>
            <a:r>
              <a:rPr lang="en-GB" sz="1050" dirty="0" smtClean="0"/>
              <a:t>EVALUATION – HOW RELIABLE OR USEFUL IS THIS SOURCE?</a:t>
            </a:r>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0" name="TextBox 9"/>
          <p:cNvSpPr txBox="1"/>
          <p:nvPr/>
        </p:nvSpPr>
        <p:spPr>
          <a:xfrm>
            <a:off x="404664" y="5618435"/>
            <a:ext cx="5976664" cy="3023905"/>
          </a:xfrm>
          <a:prstGeom prst="rect">
            <a:avLst/>
          </a:prstGeom>
          <a:noFill/>
          <a:ln>
            <a:solidFill>
              <a:schemeClr val="tx1"/>
            </a:solidFill>
          </a:ln>
        </p:spPr>
        <p:txBody>
          <a:bodyPr wrap="square" rtlCol="0">
            <a:spAutoFit/>
          </a:bodyPr>
          <a:lstStyle/>
          <a:p>
            <a:r>
              <a:rPr lang="en-GB" sz="1050" dirty="0" smtClean="0"/>
              <a:t>HOW DOES THIS SOURCE LINK BACK TO THE QUESTION?</a:t>
            </a:r>
            <a:endParaRPr lang="en-GB" sz="1400" dirty="0" smtClean="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1" name="TextBox 10"/>
          <p:cNvSpPr txBox="1"/>
          <p:nvPr/>
        </p:nvSpPr>
        <p:spPr>
          <a:xfrm>
            <a:off x="980728" y="6084168"/>
            <a:ext cx="4752528" cy="2192908"/>
          </a:xfrm>
          <a:prstGeom prst="rect">
            <a:avLst/>
          </a:prstGeom>
          <a:noFill/>
          <a:ln>
            <a:solidFill>
              <a:schemeClr val="tx1"/>
            </a:solidFill>
          </a:ln>
        </p:spPr>
        <p:txBody>
          <a:bodyPr wrap="square" rtlCol="0">
            <a:spAutoFit/>
          </a:bodyPr>
          <a:lstStyle/>
          <a:p>
            <a:r>
              <a:rPr lang="en-GB" sz="1050" dirty="0" smtClean="0"/>
              <a:t>WHAT DOES THE SOURCE TELL US ABOUT THE EVENT?</a:t>
            </a:r>
          </a:p>
          <a:p>
            <a:endParaRPr lang="en-GB" dirty="0" smtClean="0"/>
          </a:p>
          <a:p>
            <a:endParaRPr lang="en-GB" dirty="0" smtClean="0"/>
          </a:p>
          <a:p>
            <a:endParaRPr lang="en-GB" dirty="0"/>
          </a:p>
          <a:p>
            <a:endParaRPr lang="en-GB" dirty="0" smtClean="0"/>
          </a:p>
          <a:p>
            <a:endParaRPr lang="en-GB" dirty="0"/>
          </a:p>
          <a:p>
            <a:endParaRPr lang="en-GB" dirty="0" smtClean="0"/>
          </a:p>
          <a:p>
            <a:endParaRPr lang="en-GB" dirty="0"/>
          </a:p>
        </p:txBody>
      </p:sp>
      <p:cxnSp>
        <p:nvCxnSpPr>
          <p:cNvPr id="13" name="Straight Connector 12"/>
          <p:cNvCxnSpPr>
            <a:endCxn id="9" idx="0"/>
          </p:cNvCxnSpPr>
          <p:nvPr/>
        </p:nvCxnSpPr>
        <p:spPr>
          <a:xfrm rot="5400000">
            <a:off x="2965887" y="4603065"/>
            <a:ext cx="926226"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7384" y="-15032"/>
            <a:ext cx="6858000" cy="4154984"/>
          </a:xfrm>
          <a:prstGeom prst="rect">
            <a:avLst/>
          </a:prstGeom>
          <a:noFill/>
          <a:ln>
            <a:solidFill>
              <a:schemeClr val="tx1"/>
            </a:solidFill>
          </a:ln>
        </p:spPr>
        <p:txBody>
          <a:bodyPr wrap="square" rtlCol="0">
            <a:spAutoFit/>
          </a:bodyPr>
          <a:lstStyle/>
          <a:p>
            <a:r>
              <a:rPr lang="en-GB" sz="1050" dirty="0" smtClean="0"/>
              <a:t>EVALUATION – HOW RELIABLE OR USEFUL IS THIS SOURCE?</a:t>
            </a:r>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5" name="TextBox 14"/>
          <p:cNvSpPr txBox="1"/>
          <p:nvPr/>
        </p:nvSpPr>
        <p:spPr>
          <a:xfrm>
            <a:off x="377280" y="537225"/>
            <a:ext cx="5976664" cy="3023905"/>
          </a:xfrm>
          <a:prstGeom prst="rect">
            <a:avLst/>
          </a:prstGeom>
          <a:noFill/>
          <a:ln>
            <a:solidFill>
              <a:schemeClr val="tx1"/>
            </a:solidFill>
          </a:ln>
        </p:spPr>
        <p:txBody>
          <a:bodyPr wrap="square" rtlCol="0">
            <a:spAutoFit/>
          </a:bodyPr>
          <a:lstStyle/>
          <a:p>
            <a:r>
              <a:rPr lang="en-GB" sz="1050" dirty="0" smtClean="0"/>
              <a:t>HOW DOES THIS SOURCE LINK BACK TO THE QUESTION?</a:t>
            </a:r>
            <a:endParaRPr lang="en-GB" sz="1400" dirty="0" smtClean="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6" name="TextBox 15"/>
          <p:cNvSpPr txBox="1"/>
          <p:nvPr/>
        </p:nvSpPr>
        <p:spPr>
          <a:xfrm>
            <a:off x="953344" y="1002958"/>
            <a:ext cx="4752528" cy="1915909"/>
          </a:xfrm>
          <a:prstGeom prst="rect">
            <a:avLst/>
          </a:prstGeom>
          <a:noFill/>
          <a:ln>
            <a:solidFill>
              <a:schemeClr val="tx1"/>
            </a:solidFill>
          </a:ln>
        </p:spPr>
        <p:txBody>
          <a:bodyPr wrap="square" rtlCol="0">
            <a:spAutoFit/>
          </a:bodyPr>
          <a:lstStyle/>
          <a:p>
            <a:r>
              <a:rPr lang="en-GB" sz="1050" dirty="0" smtClean="0"/>
              <a:t>WHAT DOES THE SOURCE TELL US ABOUT THE EVENT?</a:t>
            </a:r>
            <a:endParaRPr lang="en-GB" dirty="0" smtClean="0"/>
          </a:p>
          <a:p>
            <a:endParaRPr lang="en-GB" dirty="0" smtClean="0"/>
          </a:p>
          <a:p>
            <a:endParaRPr lang="en-GB" dirty="0"/>
          </a:p>
          <a:p>
            <a:endParaRPr lang="en-GB" dirty="0" smtClean="0"/>
          </a:p>
          <a:p>
            <a:endParaRPr lang="en-GB" dirty="0"/>
          </a:p>
          <a:p>
            <a:endParaRPr lang="en-GB" dirty="0" smtClean="0"/>
          </a:p>
          <a:p>
            <a:endParaRPr lang="en-GB" dirty="0"/>
          </a:p>
        </p:txBody>
      </p:sp>
      <p:sp>
        <p:nvSpPr>
          <p:cNvPr id="12" name="TextBox 11"/>
          <p:cNvSpPr txBox="1"/>
          <p:nvPr/>
        </p:nvSpPr>
        <p:spPr>
          <a:xfrm>
            <a:off x="1556792" y="1475656"/>
            <a:ext cx="3744416" cy="261610"/>
          </a:xfrm>
          <a:prstGeom prst="rect">
            <a:avLst/>
          </a:prstGeom>
          <a:noFill/>
        </p:spPr>
        <p:txBody>
          <a:bodyPr wrap="square" rtlCol="0">
            <a:spAutoFit/>
          </a:bodyPr>
          <a:lstStyle/>
          <a:p>
            <a:r>
              <a:rPr lang="en-GB" sz="1100" dirty="0" smtClean="0"/>
              <a:t>.</a:t>
            </a:r>
            <a:endParaRPr lang="en-GB" sz="1100" dirty="0" smtClean="0"/>
          </a:p>
        </p:txBody>
      </p:sp>
      <p:sp>
        <p:nvSpPr>
          <p:cNvPr id="17" name="TextBox 16"/>
          <p:cNvSpPr txBox="1"/>
          <p:nvPr/>
        </p:nvSpPr>
        <p:spPr>
          <a:xfrm>
            <a:off x="1340768" y="6372200"/>
            <a:ext cx="4176464" cy="246221"/>
          </a:xfrm>
          <a:prstGeom prst="rect">
            <a:avLst/>
          </a:prstGeom>
          <a:noFill/>
        </p:spPr>
        <p:txBody>
          <a:bodyPr wrap="square" rtlCol="0">
            <a:spAutoFit/>
          </a:bodyPr>
          <a:lstStyle/>
          <a:p>
            <a:endParaRPr lang="en-GB" sz="10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4141113"/>
            <a:ext cx="6858000" cy="430887"/>
          </a:xfrm>
          <a:prstGeom prst="rect">
            <a:avLst/>
          </a:prstGeom>
          <a:noFill/>
          <a:ln>
            <a:noFill/>
          </a:ln>
        </p:spPr>
        <p:txBody>
          <a:bodyPr wrap="square" rtlCol="0">
            <a:spAutoFit/>
          </a:bodyPr>
          <a:lstStyle/>
          <a:p>
            <a:r>
              <a:rPr lang="en-GB" sz="1100" dirty="0" smtClean="0"/>
              <a:t>What are the differences between these three sources?	</a:t>
            </a:r>
          </a:p>
          <a:p>
            <a:pPr algn="r"/>
            <a:endParaRPr lang="en-GB" sz="1100" dirty="0"/>
          </a:p>
        </p:txBody>
      </p:sp>
      <p:sp>
        <p:nvSpPr>
          <p:cNvPr id="9" name="TextBox 8"/>
          <p:cNvSpPr txBox="1"/>
          <p:nvPr/>
        </p:nvSpPr>
        <p:spPr>
          <a:xfrm>
            <a:off x="3501008" y="5066178"/>
            <a:ext cx="6858000" cy="4154984"/>
          </a:xfrm>
          <a:prstGeom prst="rect">
            <a:avLst/>
          </a:prstGeom>
          <a:noFill/>
          <a:ln>
            <a:solidFill>
              <a:schemeClr val="tx1"/>
            </a:solidFill>
          </a:ln>
        </p:spPr>
        <p:txBody>
          <a:bodyPr wrap="square" rtlCol="0">
            <a:spAutoFit/>
          </a:bodyPr>
          <a:lstStyle/>
          <a:p>
            <a:r>
              <a:rPr lang="en-GB" sz="1050" dirty="0" smtClean="0"/>
              <a:t>EVALUATION – HOW RELIABLE OR USEFUL IS THIS SOURCE?</a:t>
            </a:r>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0" name="TextBox 9"/>
          <p:cNvSpPr txBox="1"/>
          <p:nvPr/>
        </p:nvSpPr>
        <p:spPr>
          <a:xfrm>
            <a:off x="3905672" y="5618435"/>
            <a:ext cx="5976664" cy="3023905"/>
          </a:xfrm>
          <a:prstGeom prst="rect">
            <a:avLst/>
          </a:prstGeom>
          <a:noFill/>
          <a:ln>
            <a:solidFill>
              <a:schemeClr val="tx1"/>
            </a:solidFill>
          </a:ln>
        </p:spPr>
        <p:txBody>
          <a:bodyPr wrap="square" rtlCol="0">
            <a:spAutoFit/>
          </a:bodyPr>
          <a:lstStyle/>
          <a:p>
            <a:r>
              <a:rPr lang="en-GB" sz="1050" dirty="0" smtClean="0"/>
              <a:t>HOW DOES THIS SOURCE LINK BACK TO THE QUESTION?</a:t>
            </a:r>
            <a:endParaRPr lang="en-GB" sz="1400" dirty="0" smtClean="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1" name="TextBox 10"/>
          <p:cNvSpPr txBox="1"/>
          <p:nvPr/>
        </p:nvSpPr>
        <p:spPr>
          <a:xfrm>
            <a:off x="4481736" y="6084168"/>
            <a:ext cx="4752528" cy="1915909"/>
          </a:xfrm>
          <a:prstGeom prst="rect">
            <a:avLst/>
          </a:prstGeom>
          <a:noFill/>
          <a:ln>
            <a:solidFill>
              <a:schemeClr val="tx1"/>
            </a:solidFill>
          </a:ln>
        </p:spPr>
        <p:txBody>
          <a:bodyPr wrap="square" rtlCol="0">
            <a:spAutoFit/>
          </a:bodyPr>
          <a:lstStyle/>
          <a:p>
            <a:r>
              <a:rPr lang="en-GB" sz="1050" dirty="0" smtClean="0"/>
              <a:t>WHAT DOES THE SOURCE TELL US ABOUT THE EVENT?</a:t>
            </a:r>
            <a:endParaRPr lang="en-GB" dirty="0" smtClean="0"/>
          </a:p>
          <a:p>
            <a:endParaRPr lang="en-GB" dirty="0" smtClean="0"/>
          </a:p>
          <a:p>
            <a:endParaRPr lang="en-GB" dirty="0"/>
          </a:p>
          <a:p>
            <a:endParaRPr lang="en-GB" dirty="0" smtClean="0"/>
          </a:p>
          <a:p>
            <a:endParaRPr lang="en-GB" dirty="0"/>
          </a:p>
          <a:p>
            <a:endParaRPr lang="en-GB" dirty="0" smtClean="0"/>
          </a:p>
          <a:p>
            <a:endParaRPr lang="en-GB" dirty="0"/>
          </a:p>
        </p:txBody>
      </p:sp>
      <p:sp>
        <p:nvSpPr>
          <p:cNvPr id="14" name="TextBox 13"/>
          <p:cNvSpPr txBox="1"/>
          <p:nvPr/>
        </p:nvSpPr>
        <p:spPr>
          <a:xfrm>
            <a:off x="-27384" y="-15032"/>
            <a:ext cx="6858000" cy="4154984"/>
          </a:xfrm>
          <a:prstGeom prst="rect">
            <a:avLst/>
          </a:prstGeom>
          <a:noFill/>
          <a:ln>
            <a:solidFill>
              <a:schemeClr val="tx1"/>
            </a:solidFill>
          </a:ln>
        </p:spPr>
        <p:txBody>
          <a:bodyPr wrap="square" rtlCol="0">
            <a:spAutoFit/>
          </a:bodyPr>
          <a:lstStyle/>
          <a:p>
            <a:r>
              <a:rPr lang="en-GB" sz="1050" dirty="0" smtClean="0"/>
              <a:t>EVALUATION – HOW RELIABLE OR USEFUL IS THIS SOURCE?</a:t>
            </a:r>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5" name="TextBox 14"/>
          <p:cNvSpPr txBox="1"/>
          <p:nvPr/>
        </p:nvSpPr>
        <p:spPr>
          <a:xfrm>
            <a:off x="377280" y="537225"/>
            <a:ext cx="5976664" cy="3023905"/>
          </a:xfrm>
          <a:prstGeom prst="rect">
            <a:avLst/>
          </a:prstGeom>
          <a:noFill/>
          <a:ln>
            <a:solidFill>
              <a:schemeClr val="tx1"/>
            </a:solidFill>
          </a:ln>
        </p:spPr>
        <p:txBody>
          <a:bodyPr wrap="square" rtlCol="0">
            <a:spAutoFit/>
          </a:bodyPr>
          <a:lstStyle/>
          <a:p>
            <a:r>
              <a:rPr lang="en-GB" sz="1050" dirty="0" smtClean="0"/>
              <a:t>HOW DOES THIS SOURCE LINK BACK TO THE QUESTION?</a:t>
            </a:r>
            <a:endParaRPr lang="en-GB" sz="1400" dirty="0" smtClean="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6" name="TextBox 15"/>
          <p:cNvSpPr txBox="1"/>
          <p:nvPr/>
        </p:nvSpPr>
        <p:spPr>
          <a:xfrm>
            <a:off x="953344" y="1002958"/>
            <a:ext cx="4752528" cy="1915909"/>
          </a:xfrm>
          <a:prstGeom prst="rect">
            <a:avLst/>
          </a:prstGeom>
          <a:noFill/>
          <a:ln>
            <a:solidFill>
              <a:schemeClr val="tx1"/>
            </a:solidFill>
          </a:ln>
        </p:spPr>
        <p:txBody>
          <a:bodyPr wrap="square" rtlCol="0">
            <a:spAutoFit/>
          </a:bodyPr>
          <a:lstStyle/>
          <a:p>
            <a:r>
              <a:rPr lang="en-GB" sz="1050" dirty="0" smtClean="0"/>
              <a:t>WHAT DOES THE SOURCE TELL US ABOUT THE EVENT?</a:t>
            </a:r>
            <a:endParaRPr lang="en-GB" dirty="0" smtClean="0"/>
          </a:p>
          <a:p>
            <a:endParaRPr lang="en-GB" dirty="0" smtClean="0"/>
          </a:p>
          <a:p>
            <a:endParaRPr lang="en-GB" dirty="0"/>
          </a:p>
          <a:p>
            <a:endParaRPr lang="en-GB" dirty="0" smtClean="0"/>
          </a:p>
          <a:p>
            <a:endParaRPr lang="en-GB" dirty="0"/>
          </a:p>
          <a:p>
            <a:endParaRPr lang="en-GB" dirty="0" smtClean="0"/>
          </a:p>
          <a:p>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4141113"/>
            <a:ext cx="6858000" cy="430887"/>
          </a:xfrm>
          <a:prstGeom prst="rect">
            <a:avLst/>
          </a:prstGeom>
          <a:noFill/>
          <a:ln>
            <a:noFill/>
          </a:ln>
        </p:spPr>
        <p:txBody>
          <a:bodyPr wrap="square" rtlCol="0">
            <a:spAutoFit/>
          </a:bodyPr>
          <a:lstStyle/>
          <a:p>
            <a:r>
              <a:rPr lang="en-GB" sz="1100" dirty="0" smtClean="0"/>
              <a:t>Why might these three sources have differences?</a:t>
            </a:r>
          </a:p>
          <a:p>
            <a:pPr algn="r"/>
            <a:endParaRPr lang="en-GB" sz="1100" dirty="0"/>
          </a:p>
        </p:txBody>
      </p:sp>
      <p:sp>
        <p:nvSpPr>
          <p:cNvPr id="14" name="TextBox 13"/>
          <p:cNvSpPr txBox="1"/>
          <p:nvPr/>
        </p:nvSpPr>
        <p:spPr>
          <a:xfrm>
            <a:off x="-27384" y="-15032"/>
            <a:ext cx="6858000" cy="4154984"/>
          </a:xfrm>
          <a:prstGeom prst="rect">
            <a:avLst/>
          </a:prstGeom>
          <a:noFill/>
          <a:ln>
            <a:solidFill>
              <a:schemeClr val="tx1"/>
            </a:solidFill>
          </a:ln>
        </p:spPr>
        <p:txBody>
          <a:bodyPr wrap="square" rtlCol="0">
            <a:spAutoFit/>
          </a:bodyPr>
          <a:lstStyle/>
          <a:p>
            <a:r>
              <a:rPr lang="en-GB" sz="1050" dirty="0" smtClean="0"/>
              <a:t>EVALUATION – HOW RELIABLE OR USEFUL IS THIS SOURCE?</a:t>
            </a:r>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5" name="TextBox 14"/>
          <p:cNvSpPr txBox="1"/>
          <p:nvPr/>
        </p:nvSpPr>
        <p:spPr>
          <a:xfrm>
            <a:off x="377280" y="537225"/>
            <a:ext cx="5976664" cy="3023905"/>
          </a:xfrm>
          <a:prstGeom prst="rect">
            <a:avLst/>
          </a:prstGeom>
          <a:noFill/>
          <a:ln>
            <a:solidFill>
              <a:schemeClr val="tx1"/>
            </a:solidFill>
          </a:ln>
        </p:spPr>
        <p:txBody>
          <a:bodyPr wrap="square" rtlCol="0">
            <a:spAutoFit/>
          </a:bodyPr>
          <a:lstStyle/>
          <a:p>
            <a:r>
              <a:rPr lang="en-GB" sz="1050" dirty="0" smtClean="0"/>
              <a:t>HOW DOES THIS SOURCE LINK BACK TO THE QUESTION?</a:t>
            </a:r>
            <a:endParaRPr lang="en-GB" sz="1400" dirty="0" smtClean="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6" name="TextBox 15"/>
          <p:cNvSpPr txBox="1"/>
          <p:nvPr/>
        </p:nvSpPr>
        <p:spPr>
          <a:xfrm>
            <a:off x="953344" y="1002958"/>
            <a:ext cx="4752528" cy="1915909"/>
          </a:xfrm>
          <a:prstGeom prst="rect">
            <a:avLst/>
          </a:prstGeom>
          <a:noFill/>
          <a:ln>
            <a:solidFill>
              <a:schemeClr val="tx1"/>
            </a:solidFill>
          </a:ln>
        </p:spPr>
        <p:txBody>
          <a:bodyPr wrap="square" rtlCol="0">
            <a:spAutoFit/>
          </a:bodyPr>
          <a:lstStyle/>
          <a:p>
            <a:r>
              <a:rPr lang="en-GB" sz="1050" dirty="0" smtClean="0"/>
              <a:t>WHAT DOES THE SOURCE TELL US ABOUT THE EVENT?</a:t>
            </a:r>
            <a:endParaRPr lang="en-GB" dirty="0" smtClean="0"/>
          </a:p>
          <a:p>
            <a:endParaRPr lang="en-GB" dirty="0" smtClean="0"/>
          </a:p>
          <a:p>
            <a:endParaRPr lang="en-GB" dirty="0"/>
          </a:p>
          <a:p>
            <a:endParaRPr lang="en-GB" dirty="0" smtClean="0"/>
          </a:p>
          <a:p>
            <a:endParaRPr lang="en-GB" dirty="0"/>
          </a:p>
          <a:p>
            <a:endParaRPr lang="en-GB" dirty="0" smtClean="0"/>
          </a:p>
          <a:p>
            <a:endParaRPr lang="en-GB" dirty="0"/>
          </a:p>
        </p:txBody>
      </p:sp>
      <p:sp>
        <p:nvSpPr>
          <p:cNvPr id="12" name="TextBox 11"/>
          <p:cNvSpPr txBox="1"/>
          <p:nvPr/>
        </p:nvSpPr>
        <p:spPr>
          <a:xfrm>
            <a:off x="-3339752" y="5004048"/>
            <a:ext cx="6858000" cy="4154984"/>
          </a:xfrm>
          <a:prstGeom prst="rect">
            <a:avLst/>
          </a:prstGeom>
          <a:noFill/>
          <a:ln>
            <a:solidFill>
              <a:schemeClr val="tx1"/>
            </a:solidFill>
          </a:ln>
        </p:spPr>
        <p:txBody>
          <a:bodyPr wrap="square" rtlCol="0">
            <a:spAutoFit/>
          </a:bodyPr>
          <a:lstStyle/>
          <a:p>
            <a:r>
              <a:rPr lang="en-GB" sz="1050" dirty="0" smtClean="0"/>
              <a:t>EVALUATION – HOW RELIABLE OR USEFUL IS THIS SOURCE?</a:t>
            </a:r>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7" name="TextBox 16"/>
          <p:cNvSpPr txBox="1"/>
          <p:nvPr/>
        </p:nvSpPr>
        <p:spPr>
          <a:xfrm>
            <a:off x="-2935088" y="5556305"/>
            <a:ext cx="5976664" cy="3023905"/>
          </a:xfrm>
          <a:prstGeom prst="rect">
            <a:avLst/>
          </a:prstGeom>
          <a:noFill/>
          <a:ln>
            <a:solidFill>
              <a:schemeClr val="tx1"/>
            </a:solidFill>
          </a:ln>
        </p:spPr>
        <p:txBody>
          <a:bodyPr wrap="square" rtlCol="0">
            <a:spAutoFit/>
          </a:bodyPr>
          <a:lstStyle/>
          <a:p>
            <a:r>
              <a:rPr lang="en-GB" sz="1050" dirty="0" smtClean="0"/>
              <a:t>HOW DOES THIS SOURCE LINK BACK TO THE QUESTION?</a:t>
            </a:r>
            <a:endParaRPr lang="en-GB" sz="1400" dirty="0" smtClean="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8" name="TextBox 17"/>
          <p:cNvSpPr txBox="1"/>
          <p:nvPr/>
        </p:nvSpPr>
        <p:spPr>
          <a:xfrm>
            <a:off x="-2359024" y="6022038"/>
            <a:ext cx="4752528" cy="1915909"/>
          </a:xfrm>
          <a:prstGeom prst="rect">
            <a:avLst/>
          </a:prstGeom>
          <a:noFill/>
          <a:ln>
            <a:solidFill>
              <a:schemeClr val="tx1"/>
            </a:solidFill>
          </a:ln>
        </p:spPr>
        <p:txBody>
          <a:bodyPr wrap="square" rtlCol="0">
            <a:spAutoFit/>
          </a:bodyPr>
          <a:lstStyle/>
          <a:p>
            <a:r>
              <a:rPr lang="en-GB" sz="1050" dirty="0" smtClean="0"/>
              <a:t>WHAT DOES THE SOURCE TELL US ABOUT THE EVENT?</a:t>
            </a:r>
            <a:endParaRPr lang="en-GB" dirty="0" smtClean="0"/>
          </a:p>
          <a:p>
            <a:endParaRPr lang="en-GB" dirty="0" smtClean="0"/>
          </a:p>
          <a:p>
            <a:endParaRPr lang="en-GB" dirty="0"/>
          </a:p>
          <a:p>
            <a:endParaRPr lang="en-GB" dirty="0" smtClean="0"/>
          </a:p>
          <a:p>
            <a:endParaRPr lang="en-GB" dirty="0"/>
          </a:p>
          <a:p>
            <a:endParaRPr lang="en-GB" dirty="0" smtClean="0"/>
          </a:p>
          <a:p>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7384" y="-15032"/>
            <a:ext cx="6264696" cy="4131900"/>
          </a:xfrm>
          <a:prstGeom prst="rect">
            <a:avLst/>
          </a:prstGeom>
          <a:noFill/>
          <a:ln>
            <a:solidFill>
              <a:schemeClr val="tx1"/>
            </a:solidFill>
          </a:ln>
        </p:spPr>
        <p:txBody>
          <a:bodyPr wrap="square" rtlCol="0">
            <a:spAutoFit/>
          </a:bodyPr>
          <a:lstStyle/>
          <a:p>
            <a:r>
              <a:rPr lang="en-GB" sz="1050" dirty="0" smtClean="0"/>
              <a:t>EVALUATION – HOW RELIABLE OR USEFUL IS THIS SOURCE? WHAT IS ITS PURPOSE?</a:t>
            </a:r>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5" name="TextBox 14"/>
          <p:cNvSpPr txBox="1"/>
          <p:nvPr/>
        </p:nvSpPr>
        <p:spPr>
          <a:xfrm>
            <a:off x="377280" y="537225"/>
            <a:ext cx="5459607" cy="3023905"/>
          </a:xfrm>
          <a:prstGeom prst="rect">
            <a:avLst/>
          </a:prstGeom>
          <a:noFill/>
          <a:ln>
            <a:solidFill>
              <a:schemeClr val="tx1"/>
            </a:solidFill>
          </a:ln>
        </p:spPr>
        <p:txBody>
          <a:bodyPr wrap="square" rtlCol="0">
            <a:spAutoFit/>
          </a:bodyPr>
          <a:lstStyle/>
          <a:p>
            <a:r>
              <a:rPr lang="en-GB" sz="1050" dirty="0" smtClean="0"/>
              <a:t>HOW DOES THIS SOURCE LINK BACK TO THE QUESTION?</a:t>
            </a:r>
            <a:endParaRPr lang="en-GB" sz="1400" dirty="0" smtClean="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6" name="TextBox 15"/>
          <p:cNvSpPr txBox="1"/>
          <p:nvPr/>
        </p:nvSpPr>
        <p:spPr>
          <a:xfrm>
            <a:off x="953344" y="1002958"/>
            <a:ext cx="4341374" cy="1915909"/>
          </a:xfrm>
          <a:prstGeom prst="rect">
            <a:avLst/>
          </a:prstGeom>
          <a:noFill/>
          <a:ln>
            <a:solidFill>
              <a:schemeClr val="tx1"/>
            </a:solidFill>
          </a:ln>
        </p:spPr>
        <p:txBody>
          <a:bodyPr wrap="square" rtlCol="0">
            <a:spAutoFit/>
          </a:bodyPr>
          <a:lstStyle/>
          <a:p>
            <a:r>
              <a:rPr lang="en-GB" sz="1050" dirty="0" smtClean="0"/>
              <a:t>WHAT DOES THE SOURCE TELL US ABOUT THE EVENT?</a:t>
            </a:r>
            <a:endParaRPr lang="en-GB" dirty="0" smtClean="0"/>
          </a:p>
          <a:p>
            <a:endParaRPr lang="en-GB" dirty="0" smtClean="0"/>
          </a:p>
          <a:p>
            <a:endParaRPr lang="en-GB" dirty="0"/>
          </a:p>
          <a:p>
            <a:endParaRPr lang="en-GB" dirty="0" smtClean="0"/>
          </a:p>
          <a:p>
            <a:endParaRPr lang="en-GB" dirty="0"/>
          </a:p>
          <a:p>
            <a:endParaRPr lang="en-GB" dirty="0" smtClean="0"/>
          </a:p>
          <a:p>
            <a:endParaRPr lang="en-GB" dirty="0"/>
          </a:p>
        </p:txBody>
      </p:sp>
      <p:sp>
        <p:nvSpPr>
          <p:cNvPr id="19" name="TextBox 18"/>
          <p:cNvSpPr txBox="1"/>
          <p:nvPr/>
        </p:nvSpPr>
        <p:spPr>
          <a:xfrm>
            <a:off x="-27384" y="5048613"/>
            <a:ext cx="6264696" cy="4139595"/>
          </a:xfrm>
          <a:prstGeom prst="rect">
            <a:avLst/>
          </a:prstGeom>
          <a:noFill/>
          <a:ln>
            <a:solidFill>
              <a:schemeClr val="tx1"/>
            </a:solidFill>
          </a:ln>
        </p:spPr>
        <p:txBody>
          <a:bodyPr wrap="square" rtlCol="0">
            <a:spAutoFit/>
          </a:bodyPr>
          <a:lstStyle/>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r>
              <a:rPr lang="en-GB" sz="1050" dirty="0" smtClean="0"/>
              <a:t>EVALUATION – HOW RELIABLE OR USEFUL IS THIS SOURCE?</a:t>
            </a:r>
            <a:r>
              <a:rPr lang="en-GB" sz="700" dirty="0" smtClean="0"/>
              <a:t>  </a:t>
            </a:r>
            <a:r>
              <a:rPr lang="en-GB" sz="1100" dirty="0" smtClean="0"/>
              <a:t>WHAT IS ITS PURPOSE?</a:t>
            </a:r>
            <a:endParaRPr lang="en-GB" dirty="0"/>
          </a:p>
        </p:txBody>
      </p:sp>
      <p:sp>
        <p:nvSpPr>
          <p:cNvPr id="20" name="TextBox 19"/>
          <p:cNvSpPr txBox="1"/>
          <p:nvPr/>
        </p:nvSpPr>
        <p:spPr>
          <a:xfrm>
            <a:off x="377280" y="5600869"/>
            <a:ext cx="5459607" cy="3000821"/>
          </a:xfrm>
          <a:prstGeom prst="rect">
            <a:avLst/>
          </a:prstGeom>
          <a:noFill/>
          <a:ln>
            <a:solidFill>
              <a:schemeClr val="tx1"/>
            </a:solidFill>
          </a:ln>
        </p:spPr>
        <p:txBody>
          <a:bodyPr wrap="square" rtlCol="0">
            <a:spAutoFit/>
          </a:bodyPr>
          <a:lstStyle/>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r>
              <a:rPr lang="en-GB" sz="1050" dirty="0" smtClean="0"/>
              <a:t>HOW DOES THIS SOURCE LINK BACK TO THE QUESTION?</a:t>
            </a:r>
            <a:endParaRPr lang="en-GB" dirty="0"/>
          </a:p>
        </p:txBody>
      </p:sp>
      <p:sp>
        <p:nvSpPr>
          <p:cNvPr id="21" name="TextBox 20"/>
          <p:cNvSpPr txBox="1"/>
          <p:nvPr/>
        </p:nvSpPr>
        <p:spPr>
          <a:xfrm>
            <a:off x="953344" y="6066602"/>
            <a:ext cx="4341374" cy="2031325"/>
          </a:xfrm>
          <a:prstGeom prst="rect">
            <a:avLst/>
          </a:prstGeom>
          <a:noFill/>
          <a:ln>
            <a:solidFill>
              <a:schemeClr val="tx1"/>
            </a:solidFill>
          </a:ln>
        </p:spPr>
        <p:txBody>
          <a:bodyPr wrap="square" rtlCol="0">
            <a:spAutoFit/>
          </a:bodyPr>
          <a:lstStyle/>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r>
              <a:rPr lang="en-GB" sz="1050" dirty="0" smtClean="0"/>
              <a:t>WHAT DOES THE SOURCE TELL US ABOUT THE EVENT?</a:t>
            </a:r>
            <a:endParaRPr lang="en-GB" dirty="0"/>
          </a:p>
        </p:txBody>
      </p:sp>
      <p:sp>
        <p:nvSpPr>
          <p:cNvPr id="22" name="Right Arrow 21"/>
          <p:cNvSpPr/>
          <p:nvPr/>
        </p:nvSpPr>
        <p:spPr>
          <a:xfrm rot="10800000">
            <a:off x="5616624" y="0"/>
            <a:ext cx="1268760" cy="413995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p:cNvSpPr txBox="1"/>
          <p:nvPr/>
        </p:nvSpPr>
        <p:spPr>
          <a:xfrm rot="5400000">
            <a:off x="5598440" y="1872281"/>
            <a:ext cx="2088232" cy="430887"/>
          </a:xfrm>
          <a:prstGeom prst="rect">
            <a:avLst/>
          </a:prstGeom>
          <a:noFill/>
          <a:ln>
            <a:noFill/>
          </a:ln>
        </p:spPr>
        <p:txBody>
          <a:bodyPr wrap="square" rtlCol="0">
            <a:spAutoFit/>
          </a:bodyPr>
          <a:lstStyle/>
          <a:p>
            <a:pPr algn="ctr"/>
            <a:r>
              <a:rPr lang="en-GB" sz="1100" dirty="0" smtClean="0"/>
              <a:t>What are the differences between these two sources?	</a:t>
            </a:r>
            <a:endParaRPr lang="en-GB" sz="1100" dirty="0"/>
          </a:p>
        </p:txBody>
      </p:sp>
      <p:sp>
        <p:nvSpPr>
          <p:cNvPr id="24" name="Right Arrow 23"/>
          <p:cNvSpPr/>
          <p:nvPr/>
        </p:nvSpPr>
        <p:spPr>
          <a:xfrm rot="10800000">
            <a:off x="5589239" y="5040560"/>
            <a:ext cx="1268760" cy="413995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p:cNvSpPr txBox="1"/>
          <p:nvPr/>
        </p:nvSpPr>
        <p:spPr>
          <a:xfrm rot="5400000">
            <a:off x="5571055" y="6912841"/>
            <a:ext cx="2088232" cy="430887"/>
          </a:xfrm>
          <a:prstGeom prst="rect">
            <a:avLst/>
          </a:prstGeom>
          <a:noFill/>
          <a:ln>
            <a:noFill/>
          </a:ln>
        </p:spPr>
        <p:txBody>
          <a:bodyPr wrap="square" rtlCol="0">
            <a:spAutoFit/>
          </a:bodyPr>
          <a:lstStyle/>
          <a:p>
            <a:pPr algn="ctr"/>
            <a:r>
              <a:rPr lang="en-GB" sz="1100" dirty="0" smtClean="0"/>
              <a:t>What are the differences between these two sources?	</a:t>
            </a:r>
            <a:endParaRPr lang="en-GB" sz="1100" dirty="0"/>
          </a:p>
        </p:txBody>
      </p:sp>
      <p:sp>
        <p:nvSpPr>
          <p:cNvPr id="26" name="Right Arrow 25"/>
          <p:cNvSpPr/>
          <p:nvPr/>
        </p:nvSpPr>
        <p:spPr>
          <a:xfrm rot="5400000">
            <a:off x="2416324" y="3136404"/>
            <a:ext cx="1268760" cy="413995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p:cNvSpPr txBox="1"/>
          <p:nvPr/>
        </p:nvSpPr>
        <p:spPr>
          <a:xfrm>
            <a:off x="2001516" y="4540052"/>
            <a:ext cx="2088232" cy="430887"/>
          </a:xfrm>
          <a:prstGeom prst="rect">
            <a:avLst/>
          </a:prstGeom>
          <a:noFill/>
          <a:ln>
            <a:noFill/>
          </a:ln>
        </p:spPr>
        <p:txBody>
          <a:bodyPr wrap="square" rtlCol="0">
            <a:spAutoFit/>
          </a:bodyPr>
          <a:lstStyle/>
          <a:p>
            <a:pPr algn="ctr"/>
            <a:r>
              <a:rPr lang="en-GB" sz="1100" dirty="0" smtClean="0"/>
              <a:t>What are the differences between these two sources?	</a:t>
            </a:r>
            <a:endParaRPr lang="en-GB" sz="1100" dirty="0"/>
          </a:p>
        </p:txBody>
      </p:sp>
      <p:sp>
        <p:nvSpPr>
          <p:cNvPr id="28" name="Right Arrow 27"/>
          <p:cNvSpPr/>
          <p:nvPr/>
        </p:nvSpPr>
        <p:spPr>
          <a:xfrm rot="16200000">
            <a:off x="2416325" y="1851556"/>
            <a:ext cx="1268760" cy="413995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p:cNvSpPr/>
          <p:nvPr/>
        </p:nvSpPr>
        <p:spPr>
          <a:xfrm>
            <a:off x="2020517" y="4182924"/>
            <a:ext cx="2088232" cy="677108"/>
          </a:xfrm>
          <a:prstGeom prst="rect">
            <a:avLst/>
          </a:prstGeom>
        </p:spPr>
        <p:txBody>
          <a:bodyPr wrap="square">
            <a:spAutoFit/>
          </a:bodyPr>
          <a:lstStyle/>
          <a:p>
            <a:pPr algn="ctr"/>
            <a:r>
              <a:rPr lang="en-GB" sz="1000" dirty="0" smtClean="0"/>
              <a:t>Why might these two sources have differences?</a:t>
            </a:r>
          </a:p>
          <a:p>
            <a:pPr algn="ctr"/>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620688" y="-15032"/>
            <a:ext cx="6264696" cy="4131900"/>
          </a:xfrm>
          <a:prstGeom prst="rect">
            <a:avLst/>
          </a:prstGeom>
          <a:noFill/>
          <a:ln>
            <a:solidFill>
              <a:schemeClr val="tx1"/>
            </a:solidFill>
          </a:ln>
        </p:spPr>
        <p:txBody>
          <a:bodyPr wrap="square" rtlCol="0">
            <a:spAutoFit/>
          </a:bodyPr>
          <a:lstStyle/>
          <a:p>
            <a:pPr algn="r"/>
            <a:r>
              <a:rPr lang="en-GB" sz="1050" dirty="0" smtClean="0"/>
              <a:t>EVALUATION – HOW RELIABLE OR USEFUL IS THIS SOURCE? WHAT IS ITS PURPOSE?</a:t>
            </a:r>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5" name="TextBox 14"/>
          <p:cNvSpPr txBox="1"/>
          <p:nvPr/>
        </p:nvSpPr>
        <p:spPr>
          <a:xfrm>
            <a:off x="1025352" y="537225"/>
            <a:ext cx="5459607" cy="3023905"/>
          </a:xfrm>
          <a:prstGeom prst="rect">
            <a:avLst/>
          </a:prstGeom>
          <a:noFill/>
          <a:ln>
            <a:solidFill>
              <a:schemeClr val="tx1"/>
            </a:solidFill>
          </a:ln>
        </p:spPr>
        <p:txBody>
          <a:bodyPr wrap="square" rtlCol="0">
            <a:spAutoFit/>
          </a:bodyPr>
          <a:lstStyle/>
          <a:p>
            <a:pPr algn="r"/>
            <a:r>
              <a:rPr lang="en-GB" sz="1050" dirty="0" smtClean="0"/>
              <a:t>HOW DOES THIS SOURCE LINK BACK TO THE QUESTION?</a:t>
            </a:r>
            <a:endParaRPr lang="en-GB" sz="1400" dirty="0" smtClean="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16" name="TextBox 15"/>
          <p:cNvSpPr txBox="1"/>
          <p:nvPr/>
        </p:nvSpPr>
        <p:spPr>
          <a:xfrm>
            <a:off x="1601416" y="1002958"/>
            <a:ext cx="4341374" cy="1915909"/>
          </a:xfrm>
          <a:prstGeom prst="rect">
            <a:avLst/>
          </a:prstGeom>
          <a:noFill/>
          <a:ln>
            <a:solidFill>
              <a:schemeClr val="tx1"/>
            </a:solidFill>
          </a:ln>
        </p:spPr>
        <p:txBody>
          <a:bodyPr wrap="square" rtlCol="0">
            <a:spAutoFit/>
          </a:bodyPr>
          <a:lstStyle/>
          <a:p>
            <a:pPr algn="r"/>
            <a:r>
              <a:rPr lang="en-GB" sz="1050" dirty="0" smtClean="0"/>
              <a:t>WHAT DOES THE SOURCE TELL US ABOUT THE EVENT?</a:t>
            </a:r>
            <a:endParaRPr lang="en-GB" dirty="0" smtClean="0"/>
          </a:p>
          <a:p>
            <a:endParaRPr lang="en-GB" dirty="0" smtClean="0"/>
          </a:p>
          <a:p>
            <a:endParaRPr lang="en-GB" dirty="0"/>
          </a:p>
          <a:p>
            <a:endParaRPr lang="en-GB" dirty="0" smtClean="0"/>
          </a:p>
          <a:p>
            <a:endParaRPr lang="en-GB" dirty="0"/>
          </a:p>
          <a:p>
            <a:endParaRPr lang="en-GB" dirty="0" smtClean="0"/>
          </a:p>
          <a:p>
            <a:endParaRPr lang="en-GB" dirty="0"/>
          </a:p>
        </p:txBody>
      </p:sp>
      <p:sp>
        <p:nvSpPr>
          <p:cNvPr id="19" name="TextBox 18"/>
          <p:cNvSpPr txBox="1"/>
          <p:nvPr/>
        </p:nvSpPr>
        <p:spPr>
          <a:xfrm>
            <a:off x="620688" y="5048613"/>
            <a:ext cx="6264696" cy="4095388"/>
          </a:xfrm>
          <a:prstGeom prst="rect">
            <a:avLst/>
          </a:prstGeom>
          <a:noFill/>
          <a:ln>
            <a:solidFill>
              <a:schemeClr val="tx1"/>
            </a:solidFill>
          </a:ln>
        </p:spPr>
        <p:txBody>
          <a:bodyPr wrap="square" rtlCol="0">
            <a:spAutoFit/>
          </a:bodyPr>
          <a:lstStyle/>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smtClean="0"/>
          </a:p>
          <a:p>
            <a:pPr algn="r"/>
            <a:r>
              <a:rPr lang="en-GB" sz="1050" dirty="0" smtClean="0"/>
              <a:t>EVALUATION – HOW RELIABLE OR USEFUL IS THIS SOURCE? WHAT IS ITS PURPOSE?</a:t>
            </a:r>
          </a:p>
        </p:txBody>
      </p:sp>
      <p:sp>
        <p:nvSpPr>
          <p:cNvPr id="20" name="TextBox 19"/>
          <p:cNvSpPr txBox="1"/>
          <p:nvPr/>
        </p:nvSpPr>
        <p:spPr>
          <a:xfrm>
            <a:off x="1025352" y="5600869"/>
            <a:ext cx="5459607" cy="3003579"/>
          </a:xfrm>
          <a:prstGeom prst="rect">
            <a:avLst/>
          </a:prstGeom>
          <a:noFill/>
          <a:ln>
            <a:solidFill>
              <a:schemeClr val="tx1"/>
            </a:solidFill>
          </a:ln>
        </p:spPr>
        <p:txBody>
          <a:bodyPr wrap="square" rtlCol="0">
            <a:spAutoFit/>
          </a:bodyPr>
          <a:lstStyle/>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smtClean="0"/>
          </a:p>
          <a:p>
            <a:pPr algn="r"/>
            <a:r>
              <a:rPr lang="en-GB" sz="1050" dirty="0" smtClean="0"/>
              <a:t>HOW DOES THIS SOURCE LINK BACK TO THE QUESTION?</a:t>
            </a:r>
            <a:endParaRPr lang="en-GB" sz="1400" dirty="0" smtClean="0"/>
          </a:p>
        </p:txBody>
      </p:sp>
      <p:sp>
        <p:nvSpPr>
          <p:cNvPr id="21" name="TextBox 20"/>
          <p:cNvSpPr txBox="1"/>
          <p:nvPr/>
        </p:nvSpPr>
        <p:spPr>
          <a:xfrm>
            <a:off x="1601416" y="6066602"/>
            <a:ext cx="4341374" cy="2031325"/>
          </a:xfrm>
          <a:prstGeom prst="rect">
            <a:avLst/>
          </a:prstGeom>
          <a:noFill/>
          <a:ln>
            <a:solidFill>
              <a:schemeClr val="tx1"/>
            </a:solidFill>
          </a:ln>
        </p:spPr>
        <p:txBody>
          <a:bodyPr wrap="square" rtlCol="0">
            <a:spAutoFit/>
          </a:bodyPr>
          <a:lstStyle/>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endParaRPr lang="en-GB" sz="1050" dirty="0" smtClean="0"/>
          </a:p>
          <a:p>
            <a:pPr algn="r"/>
            <a:r>
              <a:rPr lang="en-GB" sz="1050" dirty="0" smtClean="0"/>
              <a:t>WHAT DOES THE SOURCE TELL US ABOUT THE EVENT?</a:t>
            </a:r>
            <a:endParaRPr lang="en-GB" dirty="0"/>
          </a:p>
        </p:txBody>
      </p:sp>
      <p:sp>
        <p:nvSpPr>
          <p:cNvPr id="8" name="Right Arrow 7"/>
          <p:cNvSpPr/>
          <p:nvPr/>
        </p:nvSpPr>
        <p:spPr>
          <a:xfrm>
            <a:off x="0" y="0"/>
            <a:ext cx="1268760" cy="413995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rot="16200000">
            <a:off x="-767117" y="1749170"/>
            <a:ext cx="2088232" cy="677108"/>
          </a:xfrm>
          <a:prstGeom prst="rect">
            <a:avLst/>
          </a:prstGeom>
        </p:spPr>
        <p:txBody>
          <a:bodyPr wrap="square">
            <a:spAutoFit/>
          </a:bodyPr>
          <a:lstStyle/>
          <a:p>
            <a:pPr algn="ctr"/>
            <a:r>
              <a:rPr lang="en-GB" sz="1000" dirty="0" smtClean="0"/>
              <a:t>Why might these two sources have differences?</a:t>
            </a:r>
          </a:p>
          <a:p>
            <a:pPr algn="ctr"/>
            <a:endParaRPr lang="en-GB" dirty="0"/>
          </a:p>
        </p:txBody>
      </p:sp>
      <p:sp>
        <p:nvSpPr>
          <p:cNvPr id="11" name="Right Arrow 10"/>
          <p:cNvSpPr/>
          <p:nvPr/>
        </p:nvSpPr>
        <p:spPr>
          <a:xfrm>
            <a:off x="-37836" y="5040560"/>
            <a:ext cx="1268760" cy="413995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rot="16200000">
            <a:off x="-804953" y="6789730"/>
            <a:ext cx="2088232" cy="677108"/>
          </a:xfrm>
          <a:prstGeom prst="rect">
            <a:avLst/>
          </a:prstGeom>
        </p:spPr>
        <p:txBody>
          <a:bodyPr wrap="square">
            <a:spAutoFit/>
          </a:bodyPr>
          <a:lstStyle/>
          <a:p>
            <a:pPr algn="ctr"/>
            <a:r>
              <a:rPr lang="en-GB" sz="1000" dirty="0" smtClean="0"/>
              <a:t>Why might these two sources have differences?</a:t>
            </a:r>
          </a:p>
          <a:p>
            <a:pPr algn="ctr"/>
            <a:endParaRPr lang="en-GB" dirty="0"/>
          </a:p>
        </p:txBody>
      </p:sp>
      <p:sp>
        <p:nvSpPr>
          <p:cNvPr id="13" name="Right Arrow 12"/>
          <p:cNvSpPr/>
          <p:nvPr/>
        </p:nvSpPr>
        <p:spPr>
          <a:xfrm rot="5400000">
            <a:off x="2992388" y="3136404"/>
            <a:ext cx="1268760" cy="413995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2577580" y="4540052"/>
            <a:ext cx="2088232" cy="430887"/>
          </a:xfrm>
          <a:prstGeom prst="rect">
            <a:avLst/>
          </a:prstGeom>
          <a:noFill/>
          <a:ln>
            <a:noFill/>
          </a:ln>
        </p:spPr>
        <p:txBody>
          <a:bodyPr wrap="square" rtlCol="0">
            <a:spAutoFit/>
          </a:bodyPr>
          <a:lstStyle/>
          <a:p>
            <a:pPr algn="ctr"/>
            <a:r>
              <a:rPr lang="en-GB" sz="1100" dirty="0" smtClean="0"/>
              <a:t>What are the differences between these two sources?	</a:t>
            </a:r>
            <a:endParaRPr lang="en-GB" sz="1100" dirty="0"/>
          </a:p>
        </p:txBody>
      </p:sp>
      <p:sp>
        <p:nvSpPr>
          <p:cNvPr id="22" name="Right Arrow 21"/>
          <p:cNvSpPr/>
          <p:nvPr/>
        </p:nvSpPr>
        <p:spPr>
          <a:xfrm rot="16200000">
            <a:off x="2992389" y="1851556"/>
            <a:ext cx="1268760" cy="413995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p:cNvSpPr/>
          <p:nvPr/>
        </p:nvSpPr>
        <p:spPr>
          <a:xfrm>
            <a:off x="2596581" y="4182924"/>
            <a:ext cx="2088232" cy="677108"/>
          </a:xfrm>
          <a:prstGeom prst="rect">
            <a:avLst/>
          </a:prstGeom>
        </p:spPr>
        <p:txBody>
          <a:bodyPr wrap="square">
            <a:spAutoFit/>
          </a:bodyPr>
          <a:lstStyle/>
          <a:p>
            <a:pPr algn="ctr"/>
            <a:r>
              <a:rPr lang="en-GB" sz="1000" dirty="0" smtClean="0"/>
              <a:t>Why might these two sources have differences?</a:t>
            </a:r>
          </a:p>
          <a:p>
            <a:pPr algn="ctr"/>
            <a:endParaRPr lang="en-GB"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TotalTime>
  <Words>646</Words>
  <Application>Microsoft Office PowerPoint</Application>
  <PresentationFormat>On-screen Show (4:3)</PresentationFormat>
  <Paragraphs>382</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Slide 1</vt:lpstr>
      <vt:lpstr>Slide 2</vt:lpstr>
      <vt:lpstr>Slide 3</vt:lpstr>
      <vt:lpstr>Slide 4</vt:lpstr>
      <vt:lpstr>Slide 5</vt:lpstr>
      <vt:lpstr>Slide 6</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grt2</dc:creator>
  <cp:lastModifiedBy>grt2</cp:lastModifiedBy>
  <cp:revision>11</cp:revision>
  <dcterms:created xsi:type="dcterms:W3CDTF">2012-10-25T09:48:36Z</dcterms:created>
  <dcterms:modified xsi:type="dcterms:W3CDTF">2012-11-12T10:51:06Z</dcterms:modified>
</cp:coreProperties>
</file>